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aleway"/>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fntdata"/><Relationship Id="rId30" Type="http://schemas.openxmlformats.org/officeDocument/2006/relationships/font" Target="fonts/Raleway-regular.fntdata"/><Relationship Id="rId11" Type="http://schemas.openxmlformats.org/officeDocument/2006/relationships/slide" Target="slides/slide6.xml"/><Relationship Id="rId33" Type="http://schemas.openxmlformats.org/officeDocument/2006/relationships/font" Target="fonts/Raleway-boldItalic.fntdata"/><Relationship Id="rId10" Type="http://schemas.openxmlformats.org/officeDocument/2006/relationships/slide" Target="slides/slide5.xml"/><Relationship Id="rId32" Type="http://schemas.openxmlformats.org/officeDocument/2006/relationships/font" Target="fonts/Raleway-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a3445bc4a1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a3445bc4a1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a25e8acb5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a25e8acb5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a25e8acb5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a25e8acb5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a3445bc4a1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a3445bc4a1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a25e8acb5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a25e8acb5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a25e8acb5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a25e8acb5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a35b14239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a35b14239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a35b14239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a35b14239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a25e8acb5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a25e8acb5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a25e8acb5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a25e8acb5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a3445bc4a1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a3445bc4a1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a332d27dec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a332d27dec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a332d27dec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a332d27dec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a3445bc4a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a3445bc4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a332d27dec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a332d27dec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a3445bc4a1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a3445bc4a1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a3445bc4a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a3445bc4a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a25e8acb5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a25e8acb5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a33da3e00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a33da3e00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a33da3e00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a33da3e00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a33da3e00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a33da3e00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a25e8acb5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a25e8acb5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a3445bc4a1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a3445bc4a1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8.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2.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9.png"/><Relationship Id="rId4" Type="http://schemas.openxmlformats.org/officeDocument/2006/relationships/image" Target="../media/image3.png"/><Relationship Id="rId5"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9.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9.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9.png"/><Relationship Id="rId7" Type="http://schemas.openxmlformats.org/officeDocument/2006/relationships/image" Target="../media/image11.png"/><Relationship Id="rId8"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 Id="rId3" Type="http://schemas.openxmlformats.org/officeDocument/2006/relationships/hyperlink" Target="https://drive.google.com/drive/u/0/folders/0AN8EYPh9bIjTUk9PV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159325" y="1498250"/>
            <a:ext cx="8520600" cy="118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390">
                <a:latin typeface="Verdana"/>
                <a:ea typeface="Verdana"/>
                <a:cs typeface="Verdana"/>
                <a:sym typeface="Verdana"/>
              </a:rPr>
              <a:t>Exploring Computer Vision Preprocessing Techniques For ARMS Plate Imagery Recognition</a:t>
            </a:r>
            <a:endParaRPr sz="2390">
              <a:latin typeface="Verdana"/>
              <a:ea typeface="Verdana"/>
              <a:cs typeface="Verdana"/>
              <a:sym typeface="Verdana"/>
            </a:endParaRPr>
          </a:p>
        </p:txBody>
      </p:sp>
      <p:sp>
        <p:nvSpPr>
          <p:cNvPr id="87" name="Google Shape;87;p13"/>
          <p:cNvSpPr txBox="1"/>
          <p:nvPr>
            <p:ph idx="1" type="subTitle"/>
          </p:nvPr>
        </p:nvSpPr>
        <p:spPr>
          <a:xfrm>
            <a:off x="311700" y="4098975"/>
            <a:ext cx="85206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Ryan Yavari, Aditya Nair, and Miles Thames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861850" y="638500"/>
            <a:ext cx="76884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Experimenting</a:t>
            </a:r>
            <a:r>
              <a:rPr lang="en"/>
              <a:t> with Improving Sobel</a:t>
            </a:r>
            <a:endParaRPr/>
          </a:p>
        </p:txBody>
      </p:sp>
      <p:sp>
        <p:nvSpPr>
          <p:cNvPr id="150" name="Google Shape;150;p22"/>
          <p:cNvSpPr txBox="1"/>
          <p:nvPr/>
        </p:nvSpPr>
        <p:spPr>
          <a:xfrm>
            <a:off x="1933150" y="1260975"/>
            <a:ext cx="5545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Convert to B/W, Shrink/Expand to eliminate noise</a:t>
            </a:r>
            <a:endParaRPr sz="1800">
              <a:solidFill>
                <a:schemeClr val="dk2"/>
              </a:solidFill>
            </a:endParaRPr>
          </a:p>
        </p:txBody>
      </p:sp>
      <p:pic>
        <p:nvPicPr>
          <p:cNvPr id="151" name="Google Shape;151;p22"/>
          <p:cNvPicPr preferRelativeResize="0"/>
          <p:nvPr/>
        </p:nvPicPr>
        <p:blipFill>
          <a:blip r:embed="rId3">
            <a:alphaModFix/>
          </a:blip>
          <a:stretch>
            <a:fillRect/>
          </a:stretch>
        </p:blipFill>
        <p:spPr>
          <a:xfrm>
            <a:off x="5062525" y="2207000"/>
            <a:ext cx="3737574" cy="2487375"/>
          </a:xfrm>
          <a:prstGeom prst="rect">
            <a:avLst/>
          </a:prstGeom>
          <a:noFill/>
          <a:ln>
            <a:noFill/>
          </a:ln>
        </p:spPr>
      </p:pic>
      <p:pic>
        <p:nvPicPr>
          <p:cNvPr id="152" name="Google Shape;152;p22"/>
          <p:cNvPicPr preferRelativeResize="0"/>
          <p:nvPr/>
        </p:nvPicPr>
        <p:blipFill>
          <a:blip r:embed="rId4">
            <a:alphaModFix/>
          </a:blip>
          <a:stretch>
            <a:fillRect/>
          </a:stretch>
        </p:blipFill>
        <p:spPr>
          <a:xfrm>
            <a:off x="1040349" y="2165650"/>
            <a:ext cx="3612148" cy="2639575"/>
          </a:xfrm>
          <a:prstGeom prst="rect">
            <a:avLst/>
          </a:prstGeom>
          <a:noFill/>
          <a:ln>
            <a:noFill/>
          </a:ln>
        </p:spPr>
      </p:pic>
      <p:sp>
        <p:nvSpPr>
          <p:cNvPr id="153" name="Google Shape;153;p22"/>
          <p:cNvSpPr txBox="1"/>
          <p:nvPr/>
        </p:nvSpPr>
        <p:spPr>
          <a:xfrm>
            <a:off x="1799100" y="1661175"/>
            <a:ext cx="5545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Loses</a:t>
            </a:r>
            <a:r>
              <a:rPr lang="en" sz="1800">
                <a:solidFill>
                  <a:schemeClr val="dk2"/>
                </a:solidFill>
              </a:rPr>
              <a:t> too much useful information</a:t>
            </a:r>
            <a:endParaRPr sz="18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Canny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24"/>
          <p:cNvPicPr preferRelativeResize="0"/>
          <p:nvPr/>
        </p:nvPicPr>
        <p:blipFill>
          <a:blip r:embed="rId3">
            <a:alphaModFix/>
          </a:blip>
          <a:stretch>
            <a:fillRect/>
          </a:stretch>
        </p:blipFill>
        <p:spPr>
          <a:xfrm>
            <a:off x="467177" y="1525200"/>
            <a:ext cx="4743075" cy="3158075"/>
          </a:xfrm>
          <a:prstGeom prst="rect">
            <a:avLst/>
          </a:prstGeom>
          <a:noFill/>
          <a:ln>
            <a:noFill/>
          </a:ln>
        </p:spPr>
      </p:pic>
      <p:pic>
        <p:nvPicPr>
          <p:cNvPr id="164" name="Google Shape;164;p24"/>
          <p:cNvPicPr preferRelativeResize="0"/>
          <p:nvPr/>
        </p:nvPicPr>
        <p:blipFill>
          <a:blip r:embed="rId4">
            <a:alphaModFix/>
          </a:blip>
          <a:stretch>
            <a:fillRect/>
          </a:stretch>
        </p:blipFill>
        <p:spPr>
          <a:xfrm>
            <a:off x="5620828" y="1731200"/>
            <a:ext cx="3375746" cy="2837866"/>
          </a:xfrm>
          <a:prstGeom prst="rect">
            <a:avLst/>
          </a:prstGeom>
          <a:noFill/>
          <a:ln>
            <a:noFill/>
          </a:ln>
        </p:spPr>
      </p:pic>
      <p:sp>
        <p:nvSpPr>
          <p:cNvPr id="165" name="Google Shape;165;p24"/>
          <p:cNvSpPr txBox="1"/>
          <p:nvPr>
            <p:ph idx="4294967295"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457200" lvl="0" marL="457200" rtl="0" algn="l">
              <a:spcBef>
                <a:spcPts val="0"/>
              </a:spcBef>
              <a:spcAft>
                <a:spcPts val="0"/>
              </a:spcAft>
              <a:buNone/>
            </a:pPr>
            <a:r>
              <a:rPr lang="en"/>
              <a:t>     Canny with C                     Canny with OpenCV</a:t>
            </a:r>
            <a:endParaRPr/>
          </a:p>
        </p:txBody>
      </p:sp>
      <p:sp>
        <p:nvSpPr>
          <p:cNvPr id="166" name="Google Shape;166;p24"/>
          <p:cNvSpPr txBox="1"/>
          <p:nvPr/>
        </p:nvSpPr>
        <p:spPr>
          <a:xfrm>
            <a:off x="228875" y="992900"/>
            <a:ext cx="8842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Low threshold leads to missing key features, high Threshold leads to high noise</a:t>
            </a:r>
            <a:endParaRPr sz="18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Analysis on Sobel and Canny</a:t>
            </a:r>
            <a:endParaRPr/>
          </a:p>
        </p:txBody>
      </p:sp>
      <p:sp>
        <p:nvSpPr>
          <p:cNvPr id="172" name="Google Shape;172;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Sobel filters do a great job at finding edges of objects on the plate, and the algorithm is highly </a:t>
            </a:r>
            <a:r>
              <a:rPr lang="en"/>
              <a:t>customizable</a:t>
            </a:r>
            <a:r>
              <a:rPr lang="en"/>
              <a:t> using the </a:t>
            </a:r>
            <a:r>
              <a:rPr lang="en"/>
              <a:t>derivative</a:t>
            </a:r>
            <a:r>
              <a:rPr lang="en"/>
              <a:t> to show more or less edges. Sobel can also be normalized to get </a:t>
            </a:r>
            <a:r>
              <a:rPr lang="en"/>
              <a:t>consistent</a:t>
            </a:r>
            <a:r>
              <a:rPr lang="en"/>
              <a:t> intensity levels of the output image. For these reasons, Sobel would likely be a great option to feed into the model for a more accurate result.</a:t>
            </a:r>
            <a:endParaRPr/>
          </a:p>
          <a:p>
            <a:pPr indent="0" lvl="0" marL="0" rtl="0" algn="l">
              <a:spcBef>
                <a:spcPts val="1200"/>
              </a:spcBef>
              <a:spcAft>
                <a:spcPts val="1200"/>
              </a:spcAft>
              <a:buNone/>
            </a:pPr>
            <a:r>
              <a:rPr lang="en"/>
              <a:t>Canny filter seems to be very noisy. </a:t>
            </a:r>
            <a:r>
              <a:rPr lang="en"/>
              <a:t>Low thresholds leads to missing key features, while high Threshold leads to this increased noise. For these reasons, Canny might not be the best option to feed into a model, as there might be a lot of distracting data.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Hough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27"/>
          <p:cNvPicPr preferRelativeResize="0"/>
          <p:nvPr/>
        </p:nvPicPr>
        <p:blipFill>
          <a:blip r:embed="rId3">
            <a:alphaModFix/>
          </a:blip>
          <a:stretch>
            <a:fillRect/>
          </a:stretch>
        </p:blipFill>
        <p:spPr>
          <a:xfrm>
            <a:off x="378500" y="774336"/>
            <a:ext cx="4253250" cy="4062701"/>
          </a:xfrm>
          <a:prstGeom prst="rect">
            <a:avLst/>
          </a:prstGeom>
          <a:noFill/>
          <a:ln>
            <a:noFill/>
          </a:ln>
        </p:spPr>
      </p:pic>
      <p:pic>
        <p:nvPicPr>
          <p:cNvPr id="183" name="Google Shape;183;p27"/>
          <p:cNvPicPr preferRelativeResize="0"/>
          <p:nvPr/>
        </p:nvPicPr>
        <p:blipFill>
          <a:blip r:embed="rId4">
            <a:alphaModFix/>
          </a:blip>
          <a:stretch>
            <a:fillRect/>
          </a:stretch>
        </p:blipFill>
        <p:spPr>
          <a:xfrm>
            <a:off x="4770261" y="774325"/>
            <a:ext cx="4074890" cy="4062701"/>
          </a:xfrm>
          <a:prstGeom prst="rect">
            <a:avLst/>
          </a:prstGeom>
          <a:noFill/>
          <a:ln>
            <a:noFill/>
          </a:ln>
        </p:spPr>
      </p:pic>
      <p:sp>
        <p:nvSpPr>
          <p:cNvPr id="184" name="Google Shape;184;p27"/>
          <p:cNvSpPr txBox="1"/>
          <p:nvPr/>
        </p:nvSpPr>
        <p:spPr>
          <a:xfrm>
            <a:off x="1807800" y="189250"/>
            <a:ext cx="5528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accent1"/>
                </a:solidFill>
                <a:latin typeface="Lato"/>
                <a:ea typeface="Lato"/>
                <a:cs typeface="Lato"/>
                <a:sym typeface="Lato"/>
              </a:rPr>
              <a:t>Successful Screw Detection</a:t>
            </a:r>
            <a:endParaRPr b="1" sz="1800">
              <a:solidFill>
                <a:schemeClr val="accen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28"/>
          <p:cNvPicPr preferRelativeResize="0"/>
          <p:nvPr/>
        </p:nvPicPr>
        <p:blipFill>
          <a:blip r:embed="rId3">
            <a:alphaModFix/>
          </a:blip>
          <a:stretch>
            <a:fillRect/>
          </a:stretch>
        </p:blipFill>
        <p:spPr>
          <a:xfrm>
            <a:off x="5129725" y="1015000"/>
            <a:ext cx="3641898" cy="3439047"/>
          </a:xfrm>
          <a:prstGeom prst="rect">
            <a:avLst/>
          </a:prstGeom>
          <a:noFill/>
          <a:ln>
            <a:noFill/>
          </a:ln>
        </p:spPr>
      </p:pic>
      <p:pic>
        <p:nvPicPr>
          <p:cNvPr id="190" name="Google Shape;190;p28"/>
          <p:cNvPicPr preferRelativeResize="0"/>
          <p:nvPr/>
        </p:nvPicPr>
        <p:blipFill>
          <a:blip r:embed="rId4">
            <a:alphaModFix/>
          </a:blip>
          <a:stretch>
            <a:fillRect/>
          </a:stretch>
        </p:blipFill>
        <p:spPr>
          <a:xfrm>
            <a:off x="300825" y="1015000"/>
            <a:ext cx="4509476" cy="2959350"/>
          </a:xfrm>
          <a:prstGeom prst="rect">
            <a:avLst/>
          </a:prstGeom>
          <a:noFill/>
          <a:ln>
            <a:noFill/>
          </a:ln>
        </p:spPr>
      </p:pic>
      <p:sp>
        <p:nvSpPr>
          <p:cNvPr id="191" name="Google Shape;191;p28"/>
          <p:cNvSpPr txBox="1"/>
          <p:nvPr/>
        </p:nvSpPr>
        <p:spPr>
          <a:xfrm>
            <a:off x="1703250" y="328700"/>
            <a:ext cx="5737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accent1"/>
                </a:solidFill>
                <a:latin typeface="Lato"/>
                <a:ea typeface="Lato"/>
                <a:cs typeface="Lato"/>
                <a:sym typeface="Lato"/>
              </a:rPr>
              <a:t>Poor Screw Detection</a:t>
            </a:r>
            <a:endParaRPr b="1" sz="1800">
              <a:solidFill>
                <a:schemeClr val="accen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Analysis on Hough Transform</a:t>
            </a:r>
            <a:endParaRPr/>
          </a:p>
        </p:txBody>
      </p:sp>
      <p:sp>
        <p:nvSpPr>
          <p:cNvPr id="197" name="Google Shape;197;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By fine tuning the filter’s maxRadius and minRadius, Hough transform did a great job on detecting screws in images where the screw radius was known. For most of the entries in the dataset, we found that screw detection was most accurate when fine-tuning the following variables: minRadius = 35, maxRadius = 45.</a:t>
            </a:r>
            <a:endParaRPr/>
          </a:p>
          <a:p>
            <a:pPr indent="0" lvl="0" marL="0" rtl="0" algn="l">
              <a:spcBef>
                <a:spcPts val="1200"/>
              </a:spcBef>
              <a:spcAft>
                <a:spcPts val="1200"/>
              </a:spcAft>
              <a:buNone/>
            </a:pPr>
            <a:r>
              <a:rPr lang="en"/>
              <a:t>Poor screw detection occurred when dealing with images in the dataset that had inconsistent screw radiuses from other samples. For example, the previous slide image is a blown up corner of a full ARMS plate. With the image being blown up, the radius is abnormally large and outside of the maximum radius that the Hough Transform can detect. Another instance of poor screw detection occurred when the Hough Transform would pick up circular sponges with radiuses that were within the threshold, as seen in the previous slide.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Law’s Filters with K-Clustering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pic>
        <p:nvPicPr>
          <p:cNvPr id="207" name="Google Shape;207;p31"/>
          <p:cNvPicPr preferRelativeResize="0"/>
          <p:nvPr/>
        </p:nvPicPr>
        <p:blipFill>
          <a:blip r:embed="rId3">
            <a:alphaModFix/>
          </a:blip>
          <a:stretch>
            <a:fillRect/>
          </a:stretch>
        </p:blipFill>
        <p:spPr>
          <a:xfrm>
            <a:off x="3353000" y="218275"/>
            <a:ext cx="2437999" cy="2419349"/>
          </a:xfrm>
          <a:prstGeom prst="rect">
            <a:avLst/>
          </a:prstGeom>
          <a:noFill/>
          <a:ln>
            <a:noFill/>
          </a:ln>
        </p:spPr>
      </p:pic>
      <p:pic>
        <p:nvPicPr>
          <p:cNvPr id="208" name="Google Shape;208;p31"/>
          <p:cNvPicPr preferRelativeResize="0"/>
          <p:nvPr/>
        </p:nvPicPr>
        <p:blipFill>
          <a:blip r:embed="rId4">
            <a:alphaModFix/>
          </a:blip>
          <a:stretch>
            <a:fillRect/>
          </a:stretch>
        </p:blipFill>
        <p:spPr>
          <a:xfrm>
            <a:off x="304138" y="218275"/>
            <a:ext cx="2509517" cy="2419350"/>
          </a:xfrm>
          <a:prstGeom prst="rect">
            <a:avLst/>
          </a:prstGeom>
          <a:noFill/>
          <a:ln>
            <a:noFill/>
          </a:ln>
        </p:spPr>
      </p:pic>
      <p:sp>
        <p:nvSpPr>
          <p:cNvPr id="209" name="Google Shape;209;p31"/>
          <p:cNvSpPr txBox="1"/>
          <p:nvPr/>
        </p:nvSpPr>
        <p:spPr>
          <a:xfrm>
            <a:off x="416049" y="2722475"/>
            <a:ext cx="2285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Lato"/>
                <a:ea typeface="Lato"/>
                <a:cs typeface="Lato"/>
                <a:sym typeface="Lato"/>
              </a:rPr>
              <a:t>5 Textures</a:t>
            </a:r>
            <a:endParaRPr>
              <a:solidFill>
                <a:schemeClr val="dk2"/>
              </a:solidFill>
              <a:latin typeface="Lato"/>
              <a:ea typeface="Lato"/>
              <a:cs typeface="Lato"/>
              <a:sym typeface="Lato"/>
            </a:endParaRPr>
          </a:p>
          <a:p>
            <a:pPr indent="0" lvl="0" marL="0" rtl="0" algn="ctr">
              <a:spcBef>
                <a:spcPts val="0"/>
              </a:spcBef>
              <a:spcAft>
                <a:spcPts val="0"/>
              </a:spcAft>
              <a:buNone/>
            </a:pPr>
            <a:r>
              <a:rPr lang="en">
                <a:solidFill>
                  <a:schemeClr val="dk2"/>
                </a:solidFill>
                <a:latin typeface="Lato"/>
                <a:ea typeface="Lato"/>
                <a:cs typeface="Lato"/>
                <a:sym typeface="Lato"/>
              </a:rPr>
              <a:t>Window size 10</a:t>
            </a:r>
            <a:endParaRPr>
              <a:solidFill>
                <a:schemeClr val="dk2"/>
              </a:solidFill>
              <a:latin typeface="Lato"/>
              <a:ea typeface="Lato"/>
              <a:cs typeface="Lato"/>
              <a:sym typeface="Lato"/>
            </a:endParaRPr>
          </a:p>
        </p:txBody>
      </p:sp>
      <p:sp>
        <p:nvSpPr>
          <p:cNvPr id="210" name="Google Shape;210;p31"/>
          <p:cNvSpPr txBox="1"/>
          <p:nvPr/>
        </p:nvSpPr>
        <p:spPr>
          <a:xfrm>
            <a:off x="3715046" y="2722475"/>
            <a:ext cx="1713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Lato"/>
                <a:ea typeface="Lato"/>
                <a:cs typeface="Lato"/>
                <a:sym typeface="Lato"/>
              </a:rPr>
              <a:t>Original</a:t>
            </a:r>
            <a:endParaRPr>
              <a:solidFill>
                <a:schemeClr val="dk2"/>
              </a:solidFill>
              <a:latin typeface="Lato"/>
              <a:ea typeface="Lato"/>
              <a:cs typeface="Lato"/>
              <a:sym typeface="Lato"/>
            </a:endParaRPr>
          </a:p>
        </p:txBody>
      </p:sp>
      <p:sp>
        <p:nvSpPr>
          <p:cNvPr id="211" name="Google Shape;211;p31"/>
          <p:cNvSpPr txBox="1"/>
          <p:nvPr/>
        </p:nvSpPr>
        <p:spPr>
          <a:xfrm>
            <a:off x="6391138" y="2722475"/>
            <a:ext cx="24789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Lato"/>
                <a:ea typeface="Lato"/>
                <a:cs typeface="Lato"/>
                <a:sym typeface="Lato"/>
              </a:rPr>
              <a:t>6</a:t>
            </a:r>
            <a:r>
              <a:rPr lang="en">
                <a:solidFill>
                  <a:schemeClr val="dk2"/>
                </a:solidFill>
                <a:latin typeface="Lato"/>
                <a:ea typeface="Lato"/>
                <a:cs typeface="Lato"/>
                <a:sym typeface="Lato"/>
              </a:rPr>
              <a:t> Textures</a:t>
            </a:r>
            <a:endParaRPr>
              <a:solidFill>
                <a:schemeClr val="dk2"/>
              </a:solidFill>
              <a:latin typeface="Lato"/>
              <a:ea typeface="Lato"/>
              <a:cs typeface="Lato"/>
              <a:sym typeface="Lato"/>
            </a:endParaRPr>
          </a:p>
          <a:p>
            <a:pPr indent="0" lvl="0" marL="0" rtl="0" algn="ctr">
              <a:spcBef>
                <a:spcPts val="0"/>
              </a:spcBef>
              <a:spcAft>
                <a:spcPts val="0"/>
              </a:spcAft>
              <a:buNone/>
            </a:pPr>
            <a:r>
              <a:rPr lang="en">
                <a:solidFill>
                  <a:schemeClr val="dk2"/>
                </a:solidFill>
                <a:latin typeface="Lato"/>
                <a:ea typeface="Lato"/>
                <a:cs typeface="Lato"/>
                <a:sym typeface="Lato"/>
              </a:rPr>
              <a:t>Window size 15</a:t>
            </a:r>
            <a:endParaRPr>
              <a:solidFill>
                <a:schemeClr val="dk2"/>
              </a:solidFill>
              <a:latin typeface="Lato"/>
              <a:ea typeface="Lato"/>
              <a:cs typeface="Lato"/>
              <a:sym typeface="Lato"/>
            </a:endParaRPr>
          </a:p>
        </p:txBody>
      </p:sp>
      <p:pic>
        <p:nvPicPr>
          <p:cNvPr id="212" name="Google Shape;212;p31"/>
          <p:cNvPicPr preferRelativeResize="0"/>
          <p:nvPr/>
        </p:nvPicPr>
        <p:blipFill>
          <a:blip r:embed="rId5">
            <a:alphaModFix/>
          </a:blip>
          <a:stretch>
            <a:fillRect/>
          </a:stretch>
        </p:blipFill>
        <p:spPr>
          <a:xfrm>
            <a:off x="6330355" y="218275"/>
            <a:ext cx="2600505" cy="2419350"/>
          </a:xfrm>
          <a:prstGeom prst="rect">
            <a:avLst/>
          </a:prstGeom>
          <a:noFill/>
          <a:ln>
            <a:noFill/>
          </a:ln>
        </p:spPr>
      </p:pic>
      <p:sp>
        <p:nvSpPr>
          <p:cNvPr id="213" name="Google Shape;213;p31"/>
          <p:cNvSpPr txBox="1"/>
          <p:nvPr/>
        </p:nvSpPr>
        <p:spPr>
          <a:xfrm>
            <a:off x="985350" y="3285550"/>
            <a:ext cx="7173300" cy="180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Law’s Texture Energy Measure seems to conflate the ‘x’ texture of the plate and the white sponge.</a:t>
            </a:r>
            <a:endParaRPr>
              <a:solidFill>
                <a:schemeClr val="dk2"/>
              </a:solidFill>
              <a:latin typeface="Lato"/>
              <a:ea typeface="Lato"/>
              <a:cs typeface="Lato"/>
              <a:sym typeface="Lato"/>
            </a:endParaRPr>
          </a:p>
          <a:p>
            <a:pPr indent="0" lvl="0" marL="0" rtl="0" algn="l">
              <a:spcBef>
                <a:spcPts val="0"/>
              </a:spcBef>
              <a:spcAft>
                <a:spcPts val="0"/>
              </a:spcAft>
              <a:buNone/>
            </a:pPr>
            <a:br>
              <a:rPr lang="en">
                <a:solidFill>
                  <a:schemeClr val="dk2"/>
                </a:solidFill>
                <a:latin typeface="Lato"/>
                <a:ea typeface="Lato"/>
                <a:cs typeface="Lato"/>
                <a:sym typeface="Lato"/>
              </a:rPr>
            </a:br>
            <a:r>
              <a:rPr lang="en">
                <a:solidFill>
                  <a:schemeClr val="dk2"/>
                </a:solidFill>
                <a:latin typeface="Lato"/>
                <a:ea typeface="Lato"/>
                <a:cs typeface="Lato"/>
                <a:sym typeface="Lato"/>
              </a:rPr>
              <a:t>In both of these cases, the segmentation gives a unique color to the grey around the center, but it is unable to apply it to the ‘x’ region of the plate</a:t>
            </a:r>
            <a:endParaRPr>
              <a:solidFill>
                <a:schemeClr val="dk2"/>
              </a:solidFill>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Besides the color assignment, the boundaries for the textures are well defined</a:t>
            </a:r>
            <a:endParaRPr>
              <a:solidFill>
                <a:schemeClr val="dk2"/>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2"/>
          <p:cNvSpPr txBox="1"/>
          <p:nvPr/>
        </p:nvSpPr>
        <p:spPr>
          <a:xfrm>
            <a:off x="2773973" y="3415725"/>
            <a:ext cx="1990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Verdana"/>
                <a:ea typeface="Verdana"/>
                <a:cs typeface="Verdana"/>
                <a:sym typeface="Verdana"/>
              </a:rPr>
              <a:t>laws_color</a:t>
            </a:r>
            <a:endParaRPr>
              <a:solidFill>
                <a:schemeClr val="dk2"/>
              </a:solidFill>
              <a:latin typeface="Verdana"/>
              <a:ea typeface="Verdana"/>
              <a:cs typeface="Verdana"/>
              <a:sym typeface="Verdana"/>
            </a:endParaRPr>
          </a:p>
          <a:p>
            <a:pPr indent="0" lvl="0" marL="0" rtl="0" algn="ctr">
              <a:spcBef>
                <a:spcPts val="0"/>
              </a:spcBef>
              <a:spcAft>
                <a:spcPts val="0"/>
              </a:spcAft>
              <a:buClr>
                <a:schemeClr val="dk1"/>
              </a:buClr>
              <a:buSzPts val="1100"/>
              <a:buFont typeface="Arial"/>
              <a:buNone/>
            </a:pPr>
            <a:r>
              <a:rPr lang="en">
                <a:solidFill>
                  <a:schemeClr val="dk2"/>
                </a:solidFill>
                <a:latin typeface="Verdana"/>
                <a:ea typeface="Verdana"/>
                <a:cs typeface="Verdana"/>
                <a:sym typeface="Verdana"/>
              </a:rPr>
              <a:t>texture_count 7</a:t>
            </a:r>
            <a:endParaRPr>
              <a:solidFill>
                <a:schemeClr val="dk2"/>
              </a:solidFill>
              <a:latin typeface="Verdana"/>
              <a:ea typeface="Verdana"/>
              <a:cs typeface="Verdana"/>
              <a:sym typeface="Verdana"/>
            </a:endParaRPr>
          </a:p>
          <a:p>
            <a:pPr indent="0" lvl="0" marL="0" rtl="0" algn="ctr">
              <a:spcBef>
                <a:spcPts val="0"/>
              </a:spcBef>
              <a:spcAft>
                <a:spcPts val="0"/>
              </a:spcAft>
              <a:buClr>
                <a:schemeClr val="dk1"/>
              </a:buClr>
              <a:buSzPts val="1100"/>
              <a:buFont typeface="Arial"/>
              <a:buNone/>
            </a:pPr>
            <a:r>
              <a:rPr lang="en">
                <a:solidFill>
                  <a:schemeClr val="dk2"/>
                </a:solidFill>
                <a:latin typeface="Verdana"/>
                <a:ea typeface="Verdana"/>
                <a:cs typeface="Verdana"/>
                <a:sym typeface="Verdana"/>
              </a:rPr>
              <a:t>window_size 3</a:t>
            </a:r>
            <a:endParaRPr>
              <a:solidFill>
                <a:schemeClr val="dk2"/>
              </a:solidFill>
              <a:latin typeface="Verdana"/>
              <a:ea typeface="Verdana"/>
              <a:cs typeface="Verdana"/>
              <a:sym typeface="Verdana"/>
            </a:endParaRPr>
          </a:p>
        </p:txBody>
      </p:sp>
      <p:pic>
        <p:nvPicPr>
          <p:cNvPr id="219" name="Google Shape;219;p32"/>
          <p:cNvPicPr preferRelativeResize="0"/>
          <p:nvPr/>
        </p:nvPicPr>
        <p:blipFill>
          <a:blip r:embed="rId3">
            <a:alphaModFix/>
          </a:blip>
          <a:stretch>
            <a:fillRect/>
          </a:stretch>
        </p:blipFill>
        <p:spPr>
          <a:xfrm>
            <a:off x="319455" y="72300"/>
            <a:ext cx="2600505" cy="2419350"/>
          </a:xfrm>
          <a:prstGeom prst="rect">
            <a:avLst/>
          </a:prstGeom>
          <a:noFill/>
          <a:ln>
            <a:noFill/>
          </a:ln>
        </p:spPr>
      </p:pic>
      <p:pic>
        <p:nvPicPr>
          <p:cNvPr id="220" name="Google Shape;220;p32"/>
          <p:cNvPicPr preferRelativeResize="0"/>
          <p:nvPr/>
        </p:nvPicPr>
        <p:blipFill>
          <a:blip r:embed="rId4">
            <a:alphaModFix/>
          </a:blip>
          <a:stretch>
            <a:fillRect/>
          </a:stretch>
        </p:blipFill>
        <p:spPr>
          <a:xfrm>
            <a:off x="380250" y="2644650"/>
            <a:ext cx="2560279" cy="2419350"/>
          </a:xfrm>
          <a:prstGeom prst="rect">
            <a:avLst/>
          </a:prstGeom>
          <a:noFill/>
          <a:ln>
            <a:noFill/>
          </a:ln>
        </p:spPr>
      </p:pic>
      <p:sp>
        <p:nvSpPr>
          <p:cNvPr id="221" name="Google Shape;221;p32"/>
          <p:cNvSpPr txBox="1"/>
          <p:nvPr/>
        </p:nvSpPr>
        <p:spPr>
          <a:xfrm>
            <a:off x="4910850" y="817500"/>
            <a:ext cx="4061100" cy="350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Verdana"/>
                <a:ea typeface="Verdana"/>
                <a:cs typeface="Verdana"/>
                <a:sym typeface="Verdana"/>
              </a:rPr>
              <a:t>Law’s Texture Energy Measures work with texture information independent of color. To have it ‘account’ for color, we can split the image into color channels and run the energy measures on them independently. Then we can concatenate the feature vectors from each channel and use the larger feature vectors for clustering.</a:t>
            </a:r>
            <a:endParaRPr>
              <a:solidFill>
                <a:schemeClr val="dk2"/>
              </a:solidFill>
              <a:latin typeface="Verdana"/>
              <a:ea typeface="Verdana"/>
              <a:cs typeface="Verdana"/>
              <a:sym typeface="Verdana"/>
            </a:endParaRPr>
          </a:p>
          <a:p>
            <a:pPr indent="0" lvl="0" marL="0" rtl="0" algn="l">
              <a:spcBef>
                <a:spcPts val="0"/>
              </a:spcBef>
              <a:spcAft>
                <a:spcPts val="0"/>
              </a:spcAft>
              <a:buNone/>
            </a:pPr>
            <a:r>
              <a:t/>
            </a:r>
            <a:endParaRPr>
              <a:solidFill>
                <a:schemeClr val="dk2"/>
              </a:solidFill>
              <a:latin typeface="Verdana"/>
              <a:ea typeface="Verdana"/>
              <a:cs typeface="Verdana"/>
              <a:sym typeface="Verdana"/>
            </a:endParaRPr>
          </a:p>
          <a:p>
            <a:pPr indent="0" lvl="0" marL="0" rtl="0" algn="l">
              <a:spcBef>
                <a:spcPts val="0"/>
              </a:spcBef>
              <a:spcAft>
                <a:spcPts val="0"/>
              </a:spcAft>
              <a:buNone/>
            </a:pPr>
            <a:r>
              <a:rPr lang="en">
                <a:solidFill>
                  <a:schemeClr val="dk2"/>
                </a:solidFill>
                <a:latin typeface="Verdana"/>
                <a:ea typeface="Verdana"/>
                <a:cs typeface="Verdana"/>
                <a:sym typeface="Verdana"/>
              </a:rPr>
              <a:t>Despite the addition of this color data, the results are very similar. There is slight </a:t>
            </a:r>
            <a:r>
              <a:rPr lang="en">
                <a:solidFill>
                  <a:schemeClr val="dk2"/>
                </a:solidFill>
                <a:latin typeface="Verdana"/>
                <a:ea typeface="Verdana"/>
                <a:cs typeface="Verdana"/>
                <a:sym typeface="Verdana"/>
              </a:rPr>
              <a:t>improvement</a:t>
            </a:r>
            <a:r>
              <a:rPr lang="en">
                <a:solidFill>
                  <a:schemeClr val="dk2"/>
                </a:solidFill>
                <a:latin typeface="Verdana"/>
                <a:ea typeface="Verdana"/>
                <a:cs typeface="Verdana"/>
                <a:sym typeface="Verdana"/>
              </a:rPr>
              <a:t> of segmentation in finer </a:t>
            </a:r>
            <a:r>
              <a:rPr lang="en">
                <a:solidFill>
                  <a:schemeClr val="dk2"/>
                </a:solidFill>
                <a:latin typeface="Verdana"/>
                <a:ea typeface="Verdana"/>
                <a:cs typeface="Verdana"/>
                <a:sym typeface="Verdana"/>
              </a:rPr>
              <a:t>regions</a:t>
            </a:r>
            <a:r>
              <a:rPr lang="en">
                <a:solidFill>
                  <a:schemeClr val="dk2"/>
                </a:solidFill>
                <a:latin typeface="Verdana"/>
                <a:ea typeface="Verdana"/>
                <a:cs typeface="Verdana"/>
                <a:sym typeface="Verdana"/>
              </a:rPr>
              <a:t> around the ‘X’, but the white sponge and the plate are still classified the same</a:t>
            </a:r>
            <a:endParaRPr>
              <a:solidFill>
                <a:schemeClr val="dk2"/>
              </a:solidFill>
              <a:latin typeface="Verdana"/>
              <a:ea typeface="Verdana"/>
              <a:cs typeface="Verdana"/>
              <a:sym typeface="Verdana"/>
            </a:endParaRPr>
          </a:p>
        </p:txBody>
      </p:sp>
      <p:sp>
        <p:nvSpPr>
          <p:cNvPr id="222" name="Google Shape;222;p32"/>
          <p:cNvSpPr txBox="1"/>
          <p:nvPr/>
        </p:nvSpPr>
        <p:spPr>
          <a:xfrm>
            <a:off x="2940523" y="641575"/>
            <a:ext cx="1990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Verdana"/>
                <a:ea typeface="Verdana"/>
                <a:cs typeface="Verdana"/>
                <a:sym typeface="Verdana"/>
              </a:rPr>
              <a:t>laws</a:t>
            </a:r>
            <a:br>
              <a:rPr lang="en">
                <a:solidFill>
                  <a:schemeClr val="dk2"/>
                </a:solidFill>
                <a:latin typeface="Verdana"/>
                <a:ea typeface="Verdana"/>
                <a:cs typeface="Verdana"/>
                <a:sym typeface="Verdana"/>
              </a:rPr>
            </a:br>
            <a:r>
              <a:rPr lang="en">
                <a:solidFill>
                  <a:schemeClr val="dk2"/>
                </a:solidFill>
                <a:latin typeface="Verdana"/>
                <a:ea typeface="Verdana"/>
                <a:cs typeface="Verdana"/>
                <a:sym typeface="Verdana"/>
              </a:rPr>
              <a:t>texture_count 6</a:t>
            </a:r>
            <a:endParaRPr>
              <a:solidFill>
                <a:schemeClr val="dk2"/>
              </a:solidFill>
              <a:latin typeface="Verdana"/>
              <a:ea typeface="Verdana"/>
              <a:cs typeface="Verdana"/>
              <a:sym typeface="Verdana"/>
            </a:endParaRPr>
          </a:p>
          <a:p>
            <a:pPr indent="0" lvl="0" marL="0" rtl="0" algn="ctr">
              <a:spcBef>
                <a:spcPts val="0"/>
              </a:spcBef>
              <a:spcAft>
                <a:spcPts val="0"/>
              </a:spcAft>
              <a:buClr>
                <a:schemeClr val="dk1"/>
              </a:buClr>
              <a:buSzPts val="1100"/>
              <a:buFont typeface="Arial"/>
              <a:buNone/>
            </a:pPr>
            <a:r>
              <a:rPr lang="en">
                <a:solidFill>
                  <a:schemeClr val="dk2"/>
                </a:solidFill>
                <a:latin typeface="Verdana"/>
                <a:ea typeface="Verdana"/>
                <a:cs typeface="Verdana"/>
                <a:sym typeface="Verdana"/>
              </a:rPr>
              <a:t>window_size 15</a:t>
            </a:r>
            <a:endParaRPr>
              <a:solidFill>
                <a:schemeClr val="dk2"/>
              </a:solidFill>
              <a:latin typeface="Verdana"/>
              <a:ea typeface="Verdana"/>
              <a:cs typeface="Verdana"/>
              <a:sym typeface="Verdan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3"/>
          <p:cNvSpPr txBox="1"/>
          <p:nvPr/>
        </p:nvSpPr>
        <p:spPr>
          <a:xfrm>
            <a:off x="6902848" y="3928000"/>
            <a:ext cx="1990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Lato"/>
                <a:ea typeface="Lato"/>
                <a:cs typeface="Lato"/>
                <a:sym typeface="Lato"/>
              </a:rPr>
              <a:t>laws_c</a:t>
            </a:r>
            <a:r>
              <a:rPr lang="en">
                <a:solidFill>
                  <a:schemeClr val="dk2"/>
                </a:solidFill>
                <a:latin typeface="Lato"/>
                <a:ea typeface="Lato"/>
                <a:cs typeface="Lato"/>
                <a:sym typeface="Lato"/>
              </a:rPr>
              <a:t>olor</a:t>
            </a:r>
            <a:br>
              <a:rPr lang="en">
                <a:solidFill>
                  <a:schemeClr val="dk2"/>
                </a:solidFill>
                <a:latin typeface="Lato"/>
                <a:ea typeface="Lato"/>
                <a:cs typeface="Lato"/>
                <a:sym typeface="Lato"/>
              </a:rPr>
            </a:br>
            <a:r>
              <a:rPr lang="en">
                <a:solidFill>
                  <a:schemeClr val="dk2"/>
                </a:solidFill>
                <a:latin typeface="Lato"/>
                <a:ea typeface="Lato"/>
                <a:cs typeface="Lato"/>
                <a:sym typeface="Lato"/>
              </a:rPr>
              <a:t>texture_count 7</a:t>
            </a:r>
            <a:endParaRPr>
              <a:solidFill>
                <a:schemeClr val="dk2"/>
              </a:solidFill>
              <a:latin typeface="Lato"/>
              <a:ea typeface="Lato"/>
              <a:cs typeface="Lato"/>
              <a:sym typeface="Lato"/>
            </a:endParaRPr>
          </a:p>
          <a:p>
            <a:pPr indent="0" lvl="0" marL="0" rtl="0" algn="ctr">
              <a:spcBef>
                <a:spcPts val="0"/>
              </a:spcBef>
              <a:spcAft>
                <a:spcPts val="0"/>
              </a:spcAft>
              <a:buNone/>
            </a:pPr>
            <a:r>
              <a:rPr lang="en">
                <a:solidFill>
                  <a:schemeClr val="dk2"/>
                </a:solidFill>
                <a:latin typeface="Lato"/>
                <a:ea typeface="Lato"/>
                <a:cs typeface="Lato"/>
                <a:sym typeface="Lato"/>
              </a:rPr>
              <a:t>window_size 3</a:t>
            </a:r>
            <a:endParaRPr>
              <a:solidFill>
                <a:schemeClr val="dk2"/>
              </a:solidFill>
              <a:latin typeface="Lato"/>
              <a:ea typeface="Lato"/>
              <a:cs typeface="Lato"/>
              <a:sym typeface="Lato"/>
            </a:endParaRPr>
          </a:p>
        </p:txBody>
      </p:sp>
      <p:sp>
        <p:nvSpPr>
          <p:cNvPr id="228" name="Google Shape;228;p33"/>
          <p:cNvSpPr txBox="1"/>
          <p:nvPr/>
        </p:nvSpPr>
        <p:spPr>
          <a:xfrm>
            <a:off x="340300" y="3928000"/>
            <a:ext cx="6103200" cy="94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In an attempt to separate the ‘X’ and white sponge textures we adjusted the texture count and window size of the Law’s Color function to create a detailed </a:t>
            </a:r>
            <a:r>
              <a:rPr lang="en">
                <a:solidFill>
                  <a:schemeClr val="dk2"/>
                </a:solidFill>
                <a:latin typeface="Lato"/>
                <a:ea typeface="Lato"/>
                <a:cs typeface="Lato"/>
                <a:sym typeface="Lato"/>
              </a:rPr>
              <a:t>distinction</a:t>
            </a:r>
            <a:r>
              <a:rPr lang="en">
                <a:solidFill>
                  <a:schemeClr val="dk2"/>
                </a:solidFill>
                <a:latin typeface="Lato"/>
                <a:ea typeface="Lato"/>
                <a:cs typeface="Lato"/>
                <a:sym typeface="Lato"/>
              </a:rPr>
              <a:t> between the </a:t>
            </a:r>
            <a:r>
              <a:rPr lang="en">
                <a:solidFill>
                  <a:schemeClr val="dk2"/>
                </a:solidFill>
                <a:latin typeface="Lato"/>
                <a:ea typeface="Lato"/>
                <a:cs typeface="Lato"/>
                <a:sym typeface="Lato"/>
              </a:rPr>
              <a:t>regions</a:t>
            </a:r>
            <a:r>
              <a:rPr lang="en">
                <a:solidFill>
                  <a:schemeClr val="dk2"/>
                </a:solidFill>
                <a:latin typeface="Lato"/>
                <a:ea typeface="Lato"/>
                <a:cs typeface="Lato"/>
                <a:sym typeface="Lato"/>
              </a:rPr>
              <a:t>.</a:t>
            </a:r>
            <a:endParaRPr>
              <a:solidFill>
                <a:schemeClr val="dk2"/>
              </a:solidFill>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This resulted in a noisy image worse than before</a:t>
            </a:r>
            <a:endParaRPr>
              <a:solidFill>
                <a:schemeClr val="dk2"/>
              </a:solidFill>
              <a:latin typeface="Lato"/>
              <a:ea typeface="Lato"/>
              <a:cs typeface="Lato"/>
              <a:sym typeface="Lato"/>
            </a:endParaRPr>
          </a:p>
        </p:txBody>
      </p:sp>
      <p:pic>
        <p:nvPicPr>
          <p:cNvPr id="229" name="Google Shape;229;p33"/>
          <p:cNvPicPr preferRelativeResize="0"/>
          <p:nvPr/>
        </p:nvPicPr>
        <p:blipFill>
          <a:blip r:embed="rId3">
            <a:alphaModFix/>
          </a:blip>
          <a:stretch>
            <a:fillRect/>
          </a:stretch>
        </p:blipFill>
        <p:spPr>
          <a:xfrm>
            <a:off x="340300" y="190703"/>
            <a:ext cx="3818626" cy="3789422"/>
          </a:xfrm>
          <a:prstGeom prst="rect">
            <a:avLst/>
          </a:prstGeom>
          <a:noFill/>
          <a:ln>
            <a:noFill/>
          </a:ln>
        </p:spPr>
      </p:pic>
      <p:pic>
        <p:nvPicPr>
          <p:cNvPr id="230" name="Google Shape;230;p33"/>
          <p:cNvPicPr preferRelativeResize="0"/>
          <p:nvPr/>
        </p:nvPicPr>
        <p:blipFill>
          <a:blip r:embed="rId4">
            <a:alphaModFix/>
          </a:blip>
          <a:stretch>
            <a:fillRect/>
          </a:stretch>
        </p:blipFill>
        <p:spPr>
          <a:xfrm>
            <a:off x="4829475" y="168063"/>
            <a:ext cx="4064176" cy="3834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4"/>
          <p:cNvSpPr txBox="1"/>
          <p:nvPr/>
        </p:nvSpPr>
        <p:spPr>
          <a:xfrm>
            <a:off x="6878698" y="4137725"/>
            <a:ext cx="1990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Lato"/>
                <a:ea typeface="Lato"/>
                <a:cs typeface="Lato"/>
                <a:sym typeface="Lato"/>
              </a:rPr>
              <a:t>laws</a:t>
            </a:r>
            <a:br>
              <a:rPr lang="en">
                <a:solidFill>
                  <a:schemeClr val="dk2"/>
                </a:solidFill>
                <a:latin typeface="Lato"/>
                <a:ea typeface="Lato"/>
                <a:cs typeface="Lato"/>
                <a:sym typeface="Lato"/>
              </a:rPr>
            </a:br>
            <a:r>
              <a:rPr lang="en">
                <a:solidFill>
                  <a:schemeClr val="dk2"/>
                </a:solidFill>
                <a:latin typeface="Lato"/>
                <a:ea typeface="Lato"/>
                <a:cs typeface="Lato"/>
                <a:sym typeface="Lato"/>
              </a:rPr>
              <a:t>texture_count 10</a:t>
            </a:r>
            <a:endParaRPr>
              <a:solidFill>
                <a:schemeClr val="dk2"/>
              </a:solidFill>
              <a:latin typeface="Lato"/>
              <a:ea typeface="Lato"/>
              <a:cs typeface="Lato"/>
              <a:sym typeface="Lato"/>
            </a:endParaRPr>
          </a:p>
          <a:p>
            <a:pPr indent="0" lvl="0" marL="0" rtl="0" algn="ctr">
              <a:spcBef>
                <a:spcPts val="0"/>
              </a:spcBef>
              <a:spcAft>
                <a:spcPts val="0"/>
              </a:spcAft>
              <a:buNone/>
            </a:pPr>
            <a:r>
              <a:rPr lang="en">
                <a:solidFill>
                  <a:schemeClr val="dk2"/>
                </a:solidFill>
                <a:latin typeface="Lato"/>
                <a:ea typeface="Lato"/>
                <a:cs typeface="Lato"/>
                <a:sym typeface="Lato"/>
              </a:rPr>
              <a:t>window_size 15</a:t>
            </a:r>
            <a:endParaRPr>
              <a:solidFill>
                <a:schemeClr val="dk2"/>
              </a:solidFill>
              <a:latin typeface="Lato"/>
              <a:ea typeface="Lato"/>
              <a:cs typeface="Lato"/>
              <a:sym typeface="Lato"/>
            </a:endParaRPr>
          </a:p>
        </p:txBody>
      </p:sp>
      <p:sp>
        <p:nvSpPr>
          <p:cNvPr id="236" name="Google Shape;236;p34"/>
          <p:cNvSpPr txBox="1"/>
          <p:nvPr/>
        </p:nvSpPr>
        <p:spPr>
          <a:xfrm>
            <a:off x="275850" y="4282475"/>
            <a:ext cx="6103200" cy="94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Some distinction between the ‘X’ and </a:t>
            </a:r>
            <a:r>
              <a:rPr lang="en">
                <a:solidFill>
                  <a:schemeClr val="dk2"/>
                </a:solidFill>
                <a:latin typeface="Lato"/>
                <a:ea typeface="Lato"/>
                <a:cs typeface="Lato"/>
                <a:sym typeface="Lato"/>
              </a:rPr>
              <a:t>white</a:t>
            </a:r>
            <a:r>
              <a:rPr lang="en">
                <a:solidFill>
                  <a:schemeClr val="dk2"/>
                </a:solidFill>
                <a:latin typeface="Lato"/>
                <a:ea typeface="Lato"/>
                <a:cs typeface="Lato"/>
                <a:sym typeface="Lato"/>
              </a:rPr>
              <a:t> sponge was made with the original laws </a:t>
            </a:r>
            <a:r>
              <a:rPr lang="en">
                <a:solidFill>
                  <a:schemeClr val="dk2"/>
                </a:solidFill>
                <a:latin typeface="Lato"/>
                <a:ea typeface="Lato"/>
                <a:cs typeface="Lato"/>
                <a:sym typeface="Lato"/>
              </a:rPr>
              <a:t>function</a:t>
            </a:r>
            <a:r>
              <a:rPr lang="en">
                <a:solidFill>
                  <a:schemeClr val="dk2"/>
                </a:solidFill>
                <a:latin typeface="Lato"/>
                <a:ea typeface="Lato"/>
                <a:cs typeface="Lato"/>
                <a:sym typeface="Lato"/>
              </a:rPr>
              <a:t> and higher texture count</a:t>
            </a:r>
            <a:endParaRPr sz="1050">
              <a:solidFill>
                <a:srgbClr val="B5CEA8"/>
              </a:solidFill>
              <a:highlight>
                <a:srgbClr val="1E1E1E"/>
              </a:highlight>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p:txBody>
      </p:sp>
      <p:pic>
        <p:nvPicPr>
          <p:cNvPr id="237" name="Google Shape;237;p34"/>
          <p:cNvPicPr preferRelativeResize="0"/>
          <p:nvPr/>
        </p:nvPicPr>
        <p:blipFill>
          <a:blip r:embed="rId3">
            <a:alphaModFix/>
          </a:blip>
          <a:stretch>
            <a:fillRect/>
          </a:stretch>
        </p:blipFill>
        <p:spPr>
          <a:xfrm>
            <a:off x="171125" y="263200"/>
            <a:ext cx="3929600" cy="3899550"/>
          </a:xfrm>
          <a:prstGeom prst="rect">
            <a:avLst/>
          </a:prstGeom>
          <a:noFill/>
          <a:ln>
            <a:noFill/>
          </a:ln>
        </p:spPr>
      </p:pic>
      <p:pic>
        <p:nvPicPr>
          <p:cNvPr id="238" name="Google Shape;238;p34"/>
          <p:cNvPicPr preferRelativeResize="0"/>
          <p:nvPr/>
        </p:nvPicPr>
        <p:blipFill>
          <a:blip r:embed="rId4">
            <a:alphaModFix/>
          </a:blip>
          <a:stretch>
            <a:fillRect/>
          </a:stretch>
        </p:blipFill>
        <p:spPr>
          <a:xfrm>
            <a:off x="4779462" y="288239"/>
            <a:ext cx="3985887" cy="38494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5"/>
          <p:cNvSpPr txBox="1"/>
          <p:nvPr/>
        </p:nvSpPr>
        <p:spPr>
          <a:xfrm>
            <a:off x="3663500" y="315913"/>
            <a:ext cx="5139900" cy="24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Our Law’s </a:t>
            </a:r>
            <a:r>
              <a:rPr lang="en">
                <a:solidFill>
                  <a:schemeClr val="dk2"/>
                </a:solidFill>
                <a:latin typeface="Lato"/>
                <a:ea typeface="Lato"/>
                <a:cs typeface="Lato"/>
                <a:sym typeface="Lato"/>
              </a:rPr>
              <a:t>function</a:t>
            </a:r>
            <a:r>
              <a:rPr lang="en">
                <a:solidFill>
                  <a:schemeClr val="dk2"/>
                </a:solidFill>
                <a:latin typeface="Lato"/>
                <a:ea typeface="Lato"/>
                <a:cs typeface="Lato"/>
                <a:sym typeface="Lato"/>
              </a:rPr>
              <a:t> seems unable to differentiate between the smoothness of the ‘X’ portion of the plate, and the smooth portion of the white sponge. </a:t>
            </a:r>
            <a:endParaRPr>
              <a:solidFill>
                <a:schemeClr val="dk2"/>
              </a:solidFill>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Despite that, there is clear definition between the sponges and and other algae/life on the surface of the plates. Which should help the model</a:t>
            </a:r>
            <a:endParaRPr>
              <a:solidFill>
                <a:schemeClr val="dk2"/>
              </a:solidFill>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Another texture segmentation method like GLCM might be better at distinguishing </a:t>
            </a:r>
            <a:r>
              <a:rPr lang="en">
                <a:solidFill>
                  <a:schemeClr val="dk2"/>
                </a:solidFill>
                <a:latin typeface="Lato"/>
                <a:ea typeface="Lato"/>
                <a:cs typeface="Lato"/>
                <a:sym typeface="Lato"/>
              </a:rPr>
              <a:t>between</a:t>
            </a:r>
            <a:r>
              <a:rPr lang="en">
                <a:solidFill>
                  <a:schemeClr val="dk2"/>
                </a:solidFill>
                <a:latin typeface="Lato"/>
                <a:ea typeface="Lato"/>
                <a:cs typeface="Lato"/>
                <a:sym typeface="Lato"/>
              </a:rPr>
              <a:t> the smooth textures and may benefit more from the </a:t>
            </a:r>
            <a:r>
              <a:rPr lang="en">
                <a:solidFill>
                  <a:schemeClr val="dk2"/>
                </a:solidFill>
                <a:latin typeface="Lato"/>
                <a:ea typeface="Lato"/>
                <a:cs typeface="Lato"/>
                <a:sym typeface="Lato"/>
              </a:rPr>
              <a:t>addition</a:t>
            </a:r>
            <a:r>
              <a:rPr lang="en">
                <a:solidFill>
                  <a:schemeClr val="dk2"/>
                </a:solidFill>
                <a:latin typeface="Lato"/>
                <a:ea typeface="Lato"/>
                <a:cs typeface="Lato"/>
                <a:sym typeface="Lato"/>
              </a:rPr>
              <a:t> of color</a:t>
            </a:r>
            <a:endParaRPr>
              <a:solidFill>
                <a:schemeClr val="dk2"/>
              </a:solidFill>
              <a:latin typeface="Lato"/>
              <a:ea typeface="Lato"/>
              <a:cs typeface="Lato"/>
              <a:sym typeface="Lato"/>
            </a:endParaRPr>
          </a:p>
        </p:txBody>
      </p:sp>
      <p:pic>
        <p:nvPicPr>
          <p:cNvPr id="244" name="Google Shape;244;p35"/>
          <p:cNvPicPr preferRelativeResize="0"/>
          <p:nvPr/>
        </p:nvPicPr>
        <p:blipFill>
          <a:blip r:embed="rId3">
            <a:alphaModFix/>
          </a:blip>
          <a:stretch>
            <a:fillRect/>
          </a:stretch>
        </p:blipFill>
        <p:spPr>
          <a:xfrm>
            <a:off x="410650" y="549650"/>
            <a:ext cx="2368800" cy="2238426"/>
          </a:xfrm>
          <a:prstGeom prst="rect">
            <a:avLst/>
          </a:prstGeom>
          <a:noFill/>
          <a:ln>
            <a:noFill/>
          </a:ln>
        </p:spPr>
      </p:pic>
      <p:pic>
        <p:nvPicPr>
          <p:cNvPr id="245" name="Google Shape;245;p35"/>
          <p:cNvPicPr preferRelativeResize="0"/>
          <p:nvPr/>
        </p:nvPicPr>
        <p:blipFill>
          <a:blip r:embed="rId4">
            <a:alphaModFix/>
          </a:blip>
          <a:stretch>
            <a:fillRect/>
          </a:stretch>
        </p:blipFill>
        <p:spPr>
          <a:xfrm>
            <a:off x="166550" y="3185362"/>
            <a:ext cx="1938642" cy="1869000"/>
          </a:xfrm>
          <a:prstGeom prst="rect">
            <a:avLst/>
          </a:prstGeom>
          <a:noFill/>
          <a:ln>
            <a:noFill/>
          </a:ln>
        </p:spPr>
      </p:pic>
      <p:pic>
        <p:nvPicPr>
          <p:cNvPr id="246" name="Google Shape;246;p35"/>
          <p:cNvPicPr preferRelativeResize="0"/>
          <p:nvPr/>
        </p:nvPicPr>
        <p:blipFill>
          <a:blip r:embed="rId5">
            <a:alphaModFix/>
          </a:blip>
          <a:stretch>
            <a:fillRect/>
          </a:stretch>
        </p:blipFill>
        <p:spPr>
          <a:xfrm>
            <a:off x="2527438" y="3187166"/>
            <a:ext cx="1938650" cy="1865376"/>
          </a:xfrm>
          <a:prstGeom prst="rect">
            <a:avLst/>
          </a:prstGeom>
          <a:noFill/>
          <a:ln>
            <a:noFill/>
          </a:ln>
        </p:spPr>
      </p:pic>
      <p:pic>
        <p:nvPicPr>
          <p:cNvPr id="247" name="Google Shape;247;p35"/>
          <p:cNvPicPr preferRelativeResize="0"/>
          <p:nvPr/>
        </p:nvPicPr>
        <p:blipFill>
          <a:blip r:embed="rId6">
            <a:alphaModFix/>
          </a:blip>
          <a:stretch>
            <a:fillRect/>
          </a:stretch>
        </p:blipFill>
        <p:spPr>
          <a:xfrm>
            <a:off x="7079025" y="3187171"/>
            <a:ext cx="1938529" cy="1865376"/>
          </a:xfrm>
          <a:prstGeom prst="rect">
            <a:avLst/>
          </a:prstGeom>
          <a:noFill/>
          <a:ln>
            <a:noFill/>
          </a:ln>
        </p:spPr>
      </p:pic>
      <p:pic>
        <p:nvPicPr>
          <p:cNvPr id="248" name="Google Shape;248;p35"/>
          <p:cNvPicPr preferRelativeResize="0"/>
          <p:nvPr/>
        </p:nvPicPr>
        <p:blipFill>
          <a:blip r:embed="rId7">
            <a:alphaModFix/>
          </a:blip>
          <a:stretch>
            <a:fillRect/>
          </a:stretch>
        </p:blipFill>
        <p:spPr>
          <a:xfrm>
            <a:off x="4836787" y="3187162"/>
            <a:ext cx="1938529" cy="1865376"/>
          </a:xfrm>
          <a:prstGeom prst="rect">
            <a:avLst/>
          </a:prstGeom>
          <a:noFill/>
          <a:ln>
            <a:noFill/>
          </a:ln>
        </p:spPr>
      </p:pic>
      <p:pic>
        <p:nvPicPr>
          <p:cNvPr id="249" name="Google Shape;249;p35"/>
          <p:cNvPicPr preferRelativeResize="0"/>
          <p:nvPr/>
        </p:nvPicPr>
        <p:blipFill>
          <a:blip r:embed="rId8">
            <a:alphaModFix/>
          </a:blip>
          <a:stretch>
            <a:fillRect/>
          </a:stretch>
        </p:blipFill>
        <p:spPr>
          <a:xfrm>
            <a:off x="301888" y="290262"/>
            <a:ext cx="2586325" cy="24978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6"/>
          <p:cNvSpPr txBox="1"/>
          <p:nvPr>
            <p:ph type="title"/>
          </p:nvPr>
        </p:nvSpPr>
        <p:spPr>
          <a:xfrm>
            <a:off x="729450" y="733950"/>
            <a:ext cx="7688400" cy="1244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Conclusion</a:t>
            </a:r>
            <a:endParaRPr/>
          </a:p>
        </p:txBody>
      </p:sp>
      <p:sp>
        <p:nvSpPr>
          <p:cNvPr id="255" name="Google Shape;255;p36"/>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After the application of our </a:t>
            </a:r>
            <a:r>
              <a:rPr lang="en"/>
              <a:t>preprocessing techniques, it is clear that they facilitated the distinction between different species through their edges and textures. Our Hough transform was able to identify the screws in the plate effectively.</a:t>
            </a:r>
            <a:endParaRPr/>
          </a:p>
          <a:p>
            <a:pPr indent="0" lvl="0" marL="0" rtl="0" algn="l">
              <a:spcBef>
                <a:spcPts val="1200"/>
              </a:spcBef>
              <a:spcAft>
                <a:spcPts val="1200"/>
              </a:spcAft>
              <a:buNone/>
            </a:pPr>
            <a:r>
              <a:rPr lang="en"/>
              <a:t>It is anticipated that the refined images as input to the model will should improve the results</a:t>
            </a:r>
            <a:endParaRPr/>
          </a:p>
        </p:txBody>
      </p:sp>
      <p:sp>
        <p:nvSpPr>
          <p:cNvPr id="256" name="Google Shape;256;p36"/>
          <p:cNvSpPr txBox="1"/>
          <p:nvPr/>
        </p:nvSpPr>
        <p:spPr>
          <a:xfrm>
            <a:off x="813700" y="4449225"/>
            <a:ext cx="29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latin typeface="Lato"/>
                <a:ea typeface="Lato"/>
                <a:cs typeface="Lato"/>
                <a:sym typeface="Lato"/>
                <a:hlinkClick r:id="rId3"/>
              </a:rPr>
              <a:t>See our Results and Source Code</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idx="1" type="body"/>
          </p:nvPr>
        </p:nvSpPr>
        <p:spPr>
          <a:xfrm>
            <a:off x="686050" y="1532975"/>
            <a:ext cx="3366300" cy="13593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None/>
            </a:pPr>
            <a:r>
              <a:rPr lang="en" sz="1400"/>
              <a:t>We will apply computer vision </a:t>
            </a:r>
            <a:r>
              <a:rPr lang="en" sz="1400"/>
              <a:t>preprocessing</a:t>
            </a:r>
            <a:r>
              <a:rPr lang="en" sz="1400"/>
              <a:t> techniques on images of Autonomous Reef Monitoring Structures (ARMS) to help a machine learning model better identify the species inhabiting  the plate</a:t>
            </a:r>
            <a:endParaRPr sz="1400"/>
          </a:p>
        </p:txBody>
      </p:sp>
      <p:sp>
        <p:nvSpPr>
          <p:cNvPr id="98" name="Google Shape;98;p15"/>
          <p:cNvSpPr txBox="1"/>
          <p:nvPr>
            <p:ph idx="1" type="body"/>
          </p:nvPr>
        </p:nvSpPr>
        <p:spPr>
          <a:xfrm>
            <a:off x="686050" y="2934125"/>
            <a:ext cx="3366300" cy="200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Preprocessing Techniques: </a:t>
            </a:r>
            <a:endParaRPr sz="1400"/>
          </a:p>
          <a:p>
            <a:pPr indent="-317500" lvl="0" marL="457200" rtl="0" algn="l">
              <a:spcBef>
                <a:spcPts val="1200"/>
              </a:spcBef>
              <a:spcAft>
                <a:spcPts val="0"/>
              </a:spcAft>
              <a:buSzPts val="1400"/>
              <a:buChar char="-"/>
            </a:pPr>
            <a:r>
              <a:rPr lang="en" sz="1400"/>
              <a:t>Gaussian Blurring</a:t>
            </a:r>
            <a:endParaRPr sz="1400"/>
          </a:p>
          <a:p>
            <a:pPr indent="-317500" lvl="0" marL="457200" rtl="0" algn="l">
              <a:spcBef>
                <a:spcPts val="0"/>
              </a:spcBef>
              <a:spcAft>
                <a:spcPts val="0"/>
              </a:spcAft>
              <a:buSzPts val="1400"/>
              <a:buChar char="-"/>
            </a:pPr>
            <a:r>
              <a:rPr lang="en" sz="1400"/>
              <a:t>Sobel Edge Detection</a:t>
            </a:r>
            <a:endParaRPr sz="1400"/>
          </a:p>
          <a:p>
            <a:pPr indent="-317500" lvl="0" marL="457200" rtl="0" algn="l">
              <a:spcBef>
                <a:spcPts val="0"/>
              </a:spcBef>
              <a:spcAft>
                <a:spcPts val="0"/>
              </a:spcAft>
              <a:buSzPts val="1400"/>
              <a:buChar char="-"/>
            </a:pPr>
            <a:r>
              <a:rPr lang="en" sz="1400"/>
              <a:t>Canny Edge Detection</a:t>
            </a:r>
            <a:endParaRPr sz="1400"/>
          </a:p>
          <a:p>
            <a:pPr indent="-317500" lvl="0" marL="457200" rtl="0" algn="l">
              <a:spcBef>
                <a:spcPts val="0"/>
              </a:spcBef>
              <a:spcAft>
                <a:spcPts val="0"/>
              </a:spcAft>
              <a:buSzPts val="1400"/>
              <a:buChar char="-"/>
            </a:pPr>
            <a:r>
              <a:rPr lang="en" sz="1400"/>
              <a:t>Hough Transform for Circle Detection</a:t>
            </a:r>
            <a:endParaRPr sz="1400"/>
          </a:p>
          <a:p>
            <a:pPr indent="-317500" lvl="0" marL="457200" rtl="0" algn="l">
              <a:spcBef>
                <a:spcPts val="0"/>
              </a:spcBef>
              <a:spcAft>
                <a:spcPts val="0"/>
              </a:spcAft>
              <a:buSzPts val="1400"/>
              <a:buChar char="-"/>
            </a:pPr>
            <a:r>
              <a:rPr lang="en" sz="1400"/>
              <a:t>Law’s Texture Energy Measures</a:t>
            </a:r>
            <a:endParaRPr sz="1400"/>
          </a:p>
        </p:txBody>
      </p:sp>
      <p:sp>
        <p:nvSpPr>
          <p:cNvPr id="99" name="Google Shape;99;p15"/>
          <p:cNvSpPr txBox="1"/>
          <p:nvPr/>
        </p:nvSpPr>
        <p:spPr>
          <a:xfrm>
            <a:off x="6573998" y="4778150"/>
            <a:ext cx="1200300" cy="29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latin typeface="Lato"/>
                <a:ea typeface="Lato"/>
                <a:cs typeface="Lato"/>
                <a:sym typeface="Lato"/>
              </a:rPr>
              <a:t>(Matthieu Leray)</a:t>
            </a:r>
            <a:endParaRPr i="1">
              <a:latin typeface="Lato"/>
              <a:ea typeface="Lato"/>
              <a:cs typeface="Lato"/>
              <a:sym typeface="Lato"/>
            </a:endParaRPr>
          </a:p>
        </p:txBody>
      </p:sp>
      <p:pic>
        <p:nvPicPr>
          <p:cNvPr id="100" name="Google Shape;100;p15"/>
          <p:cNvPicPr preferRelativeResize="0"/>
          <p:nvPr/>
        </p:nvPicPr>
        <p:blipFill>
          <a:blip r:embed="rId3">
            <a:alphaModFix/>
          </a:blip>
          <a:stretch>
            <a:fillRect/>
          </a:stretch>
        </p:blipFill>
        <p:spPr>
          <a:xfrm>
            <a:off x="5064247" y="854213"/>
            <a:ext cx="3973792" cy="3977774"/>
          </a:xfrm>
          <a:prstGeom prst="rect">
            <a:avLst/>
          </a:prstGeom>
          <a:noFill/>
          <a:ln cap="flat" cmpd="sng" w="19050">
            <a:solidFill>
              <a:schemeClr val="dk2"/>
            </a:solidFill>
            <a:prstDash val="solid"/>
            <a:round/>
            <a:headEnd len="sm" w="sm" type="none"/>
            <a:tailEnd len="sm" w="sm" type="none"/>
          </a:ln>
        </p:spPr>
      </p:pic>
      <p:sp>
        <p:nvSpPr>
          <p:cNvPr id="101" name="Google Shape;101;p15"/>
          <p:cNvSpPr txBox="1"/>
          <p:nvPr/>
        </p:nvSpPr>
        <p:spPr>
          <a:xfrm>
            <a:off x="6637750" y="494325"/>
            <a:ext cx="1072800" cy="39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ARMS Plate</a:t>
            </a:r>
            <a:endParaRPr sz="1300">
              <a:solidFill>
                <a:schemeClr val="accen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Gaussian Blur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17"/>
          <p:cNvPicPr preferRelativeResize="0"/>
          <p:nvPr/>
        </p:nvPicPr>
        <p:blipFill>
          <a:blip r:embed="rId3">
            <a:alphaModFix/>
          </a:blip>
          <a:stretch>
            <a:fillRect/>
          </a:stretch>
        </p:blipFill>
        <p:spPr>
          <a:xfrm>
            <a:off x="446551" y="633650"/>
            <a:ext cx="3574501" cy="3523200"/>
          </a:xfrm>
          <a:prstGeom prst="rect">
            <a:avLst/>
          </a:prstGeom>
          <a:noFill/>
          <a:ln>
            <a:noFill/>
          </a:ln>
        </p:spPr>
      </p:pic>
      <p:pic>
        <p:nvPicPr>
          <p:cNvPr id="112" name="Google Shape;112;p17"/>
          <p:cNvPicPr preferRelativeResize="0"/>
          <p:nvPr/>
        </p:nvPicPr>
        <p:blipFill>
          <a:blip r:embed="rId4">
            <a:alphaModFix/>
          </a:blip>
          <a:stretch>
            <a:fillRect/>
          </a:stretch>
        </p:blipFill>
        <p:spPr>
          <a:xfrm>
            <a:off x="5077898" y="633650"/>
            <a:ext cx="3620750" cy="3523199"/>
          </a:xfrm>
          <a:prstGeom prst="rect">
            <a:avLst/>
          </a:prstGeom>
          <a:noFill/>
          <a:ln>
            <a:noFill/>
          </a:ln>
        </p:spPr>
      </p:pic>
      <p:sp>
        <p:nvSpPr>
          <p:cNvPr id="113" name="Google Shape;113;p17"/>
          <p:cNvSpPr txBox="1"/>
          <p:nvPr/>
        </p:nvSpPr>
        <p:spPr>
          <a:xfrm>
            <a:off x="1207050" y="248750"/>
            <a:ext cx="2053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accent1"/>
                </a:solidFill>
                <a:latin typeface="Lato"/>
                <a:ea typeface="Lato"/>
                <a:cs typeface="Lato"/>
                <a:sym typeface="Lato"/>
              </a:rPr>
              <a:t>5x5 Gaussian Filter</a:t>
            </a:r>
            <a:endParaRPr b="1" sz="1300">
              <a:solidFill>
                <a:schemeClr val="accent1"/>
              </a:solidFill>
              <a:latin typeface="Lato"/>
              <a:ea typeface="Lato"/>
              <a:cs typeface="Lato"/>
              <a:sym typeface="Lato"/>
            </a:endParaRPr>
          </a:p>
        </p:txBody>
      </p:sp>
      <p:sp>
        <p:nvSpPr>
          <p:cNvPr id="114" name="Google Shape;114;p17"/>
          <p:cNvSpPr txBox="1"/>
          <p:nvPr/>
        </p:nvSpPr>
        <p:spPr>
          <a:xfrm>
            <a:off x="5638825" y="248750"/>
            <a:ext cx="2053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115" name="Google Shape;115;p17"/>
          <p:cNvSpPr txBox="1"/>
          <p:nvPr/>
        </p:nvSpPr>
        <p:spPr>
          <a:xfrm>
            <a:off x="5861525" y="248750"/>
            <a:ext cx="2053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accent1"/>
                </a:solidFill>
                <a:latin typeface="Lato"/>
                <a:ea typeface="Lato"/>
                <a:cs typeface="Lato"/>
                <a:sym typeface="Lato"/>
              </a:rPr>
              <a:t>15x15</a:t>
            </a:r>
            <a:r>
              <a:rPr b="1" lang="en" sz="1300">
                <a:solidFill>
                  <a:schemeClr val="accent1"/>
                </a:solidFill>
                <a:latin typeface="Lato"/>
                <a:ea typeface="Lato"/>
                <a:cs typeface="Lato"/>
                <a:sym typeface="Lato"/>
              </a:rPr>
              <a:t> Gaussian Filter</a:t>
            </a:r>
            <a:endParaRPr b="1" sz="1300">
              <a:solidFill>
                <a:schemeClr val="accent1"/>
              </a:solidFill>
              <a:latin typeface="Lato"/>
              <a:ea typeface="Lato"/>
              <a:cs typeface="Lato"/>
              <a:sym typeface="Lato"/>
            </a:endParaRPr>
          </a:p>
        </p:txBody>
      </p:sp>
      <p:sp>
        <p:nvSpPr>
          <p:cNvPr id="116" name="Google Shape;116;p17"/>
          <p:cNvSpPr txBox="1"/>
          <p:nvPr/>
        </p:nvSpPr>
        <p:spPr>
          <a:xfrm>
            <a:off x="782025" y="4020550"/>
            <a:ext cx="7700100" cy="90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nvSpPr>
        <p:spPr>
          <a:xfrm>
            <a:off x="2688300" y="203825"/>
            <a:ext cx="3767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accent1"/>
                </a:solidFill>
                <a:latin typeface="Lato"/>
                <a:ea typeface="Lato"/>
                <a:cs typeface="Lato"/>
                <a:sym typeface="Lato"/>
              </a:rPr>
              <a:t>Previous Images Zoomed In</a:t>
            </a:r>
            <a:endParaRPr b="1" sz="1600">
              <a:solidFill>
                <a:schemeClr val="accent1"/>
              </a:solidFill>
              <a:latin typeface="Lato"/>
              <a:ea typeface="Lato"/>
              <a:cs typeface="Lato"/>
              <a:sym typeface="Lato"/>
            </a:endParaRPr>
          </a:p>
        </p:txBody>
      </p:sp>
      <p:sp>
        <p:nvSpPr>
          <p:cNvPr id="122" name="Google Shape;122;p18"/>
          <p:cNvSpPr txBox="1"/>
          <p:nvPr/>
        </p:nvSpPr>
        <p:spPr>
          <a:xfrm>
            <a:off x="1380350" y="634925"/>
            <a:ext cx="2053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accent1"/>
                </a:solidFill>
                <a:latin typeface="Lato"/>
                <a:ea typeface="Lato"/>
                <a:cs typeface="Lato"/>
                <a:sym typeface="Lato"/>
              </a:rPr>
              <a:t>5x5 Gaussian Filter</a:t>
            </a:r>
            <a:endParaRPr b="1" sz="1300">
              <a:solidFill>
                <a:schemeClr val="accent1"/>
              </a:solidFill>
              <a:latin typeface="Lato"/>
              <a:ea typeface="Lato"/>
              <a:cs typeface="Lato"/>
              <a:sym typeface="Lato"/>
            </a:endParaRPr>
          </a:p>
        </p:txBody>
      </p:sp>
      <p:sp>
        <p:nvSpPr>
          <p:cNvPr id="123" name="Google Shape;123;p18"/>
          <p:cNvSpPr txBox="1"/>
          <p:nvPr/>
        </p:nvSpPr>
        <p:spPr>
          <a:xfrm>
            <a:off x="5698613" y="634925"/>
            <a:ext cx="2053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accent1"/>
                </a:solidFill>
                <a:latin typeface="Lato"/>
                <a:ea typeface="Lato"/>
                <a:cs typeface="Lato"/>
                <a:sym typeface="Lato"/>
              </a:rPr>
              <a:t>15x15</a:t>
            </a:r>
            <a:r>
              <a:rPr b="1" lang="en" sz="1300">
                <a:solidFill>
                  <a:schemeClr val="accent1"/>
                </a:solidFill>
                <a:latin typeface="Lato"/>
                <a:ea typeface="Lato"/>
                <a:cs typeface="Lato"/>
                <a:sym typeface="Lato"/>
              </a:rPr>
              <a:t> Gaussian Filter</a:t>
            </a:r>
            <a:endParaRPr b="1" sz="1300">
              <a:solidFill>
                <a:schemeClr val="accent1"/>
              </a:solidFill>
              <a:latin typeface="Lato"/>
              <a:ea typeface="Lato"/>
              <a:cs typeface="Lato"/>
              <a:sym typeface="Lato"/>
            </a:endParaRPr>
          </a:p>
        </p:txBody>
      </p:sp>
      <p:pic>
        <p:nvPicPr>
          <p:cNvPr id="124" name="Google Shape;124;p18"/>
          <p:cNvPicPr preferRelativeResize="0"/>
          <p:nvPr/>
        </p:nvPicPr>
        <p:blipFill>
          <a:blip r:embed="rId3">
            <a:alphaModFix/>
          </a:blip>
          <a:stretch>
            <a:fillRect/>
          </a:stretch>
        </p:blipFill>
        <p:spPr>
          <a:xfrm>
            <a:off x="6031774" y="1019825"/>
            <a:ext cx="1479825" cy="3818875"/>
          </a:xfrm>
          <a:prstGeom prst="rect">
            <a:avLst/>
          </a:prstGeom>
          <a:noFill/>
          <a:ln>
            <a:noFill/>
          </a:ln>
        </p:spPr>
      </p:pic>
      <p:pic>
        <p:nvPicPr>
          <p:cNvPr id="125" name="Google Shape;125;p18"/>
          <p:cNvPicPr preferRelativeResize="0"/>
          <p:nvPr/>
        </p:nvPicPr>
        <p:blipFill>
          <a:blip r:embed="rId4">
            <a:alphaModFix/>
          </a:blip>
          <a:stretch>
            <a:fillRect/>
          </a:stretch>
        </p:blipFill>
        <p:spPr>
          <a:xfrm>
            <a:off x="1667188" y="1082725"/>
            <a:ext cx="1479815" cy="3818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Analysis on Gaussian Blur</a:t>
            </a:r>
            <a:endParaRPr/>
          </a:p>
        </p:txBody>
      </p:sp>
      <p:sp>
        <p:nvSpPr>
          <p:cNvPr id="131" name="Google Shape;131;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400"/>
              <a:t>When comparing a 5x5 Gaussian Filter with a 15x15 Gaussian Filter, we can see an increased intensity of Gaussian blur on the image as the filter increases in size. However due to the large magnitude of the image, the increased intensities of Gaussian blur in respect to increases in the filter size are subtle until the image is zoomed into. As the filter intensity increases, the ARMS plates increasingly lose their texture and miniscule detail. </a:t>
            </a:r>
            <a:endParaRPr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Sobel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727800" y="479600"/>
            <a:ext cx="7688400" cy="535200"/>
          </a:xfrm>
          <a:prstGeom prst="rect">
            <a:avLst/>
          </a:prstGeom>
        </p:spPr>
        <p:txBody>
          <a:bodyPr anchorCtr="0" anchor="t" bIns="91425" lIns="91425" spcFirstLastPara="1" rIns="91425" wrap="square" tIns="91425">
            <a:normAutofit fontScale="90000"/>
          </a:bodyPr>
          <a:lstStyle/>
          <a:p>
            <a:pPr indent="457200" lvl="0" marL="457200" rtl="0" algn="l">
              <a:spcBef>
                <a:spcPts val="0"/>
              </a:spcBef>
              <a:spcAft>
                <a:spcPts val="0"/>
              </a:spcAft>
              <a:buNone/>
            </a:pPr>
            <a:r>
              <a:rPr lang="en"/>
              <a:t>  Sobel with C                       	Sobel with OpenCV</a:t>
            </a:r>
            <a:endParaRPr/>
          </a:p>
        </p:txBody>
      </p:sp>
      <p:pic>
        <p:nvPicPr>
          <p:cNvPr id="142" name="Google Shape;142;p21"/>
          <p:cNvPicPr preferRelativeResize="0"/>
          <p:nvPr/>
        </p:nvPicPr>
        <p:blipFill>
          <a:blip r:embed="rId3">
            <a:alphaModFix/>
          </a:blip>
          <a:stretch>
            <a:fillRect/>
          </a:stretch>
        </p:blipFill>
        <p:spPr>
          <a:xfrm>
            <a:off x="494975" y="1547163"/>
            <a:ext cx="4529850" cy="3011950"/>
          </a:xfrm>
          <a:prstGeom prst="rect">
            <a:avLst/>
          </a:prstGeom>
          <a:noFill/>
          <a:ln>
            <a:noFill/>
          </a:ln>
        </p:spPr>
      </p:pic>
      <p:pic>
        <p:nvPicPr>
          <p:cNvPr id="143" name="Google Shape;143;p21"/>
          <p:cNvPicPr preferRelativeResize="0"/>
          <p:nvPr/>
        </p:nvPicPr>
        <p:blipFill>
          <a:blip r:embed="rId4">
            <a:alphaModFix/>
          </a:blip>
          <a:stretch>
            <a:fillRect/>
          </a:stretch>
        </p:blipFill>
        <p:spPr>
          <a:xfrm>
            <a:off x="5415621" y="1480575"/>
            <a:ext cx="3322326" cy="3145124"/>
          </a:xfrm>
          <a:prstGeom prst="rect">
            <a:avLst/>
          </a:prstGeom>
          <a:noFill/>
          <a:ln>
            <a:noFill/>
          </a:ln>
        </p:spPr>
      </p:pic>
      <p:sp>
        <p:nvSpPr>
          <p:cNvPr id="144" name="Google Shape;144;p21"/>
          <p:cNvSpPr txBox="1"/>
          <p:nvPr/>
        </p:nvSpPr>
        <p:spPr>
          <a:xfrm>
            <a:off x="1846400" y="903550"/>
            <a:ext cx="1827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(high derivative)</a:t>
            </a:r>
            <a:endParaRPr sz="18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